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0"/>
  </p:notesMasterIdLst>
  <p:sldIdLst>
    <p:sldId id="257" r:id="rId2"/>
    <p:sldId id="284" r:id="rId3"/>
    <p:sldId id="305" r:id="rId4"/>
    <p:sldId id="306" r:id="rId5"/>
    <p:sldId id="285" r:id="rId6"/>
    <p:sldId id="308" r:id="rId7"/>
    <p:sldId id="310" r:id="rId8"/>
    <p:sldId id="311" r:id="rId9"/>
    <p:sldId id="276" r:id="rId10"/>
    <p:sldId id="277" r:id="rId11"/>
    <p:sldId id="278" r:id="rId12"/>
    <p:sldId id="313" r:id="rId13"/>
    <p:sldId id="312" r:id="rId14"/>
    <p:sldId id="315" r:id="rId15"/>
    <p:sldId id="282" r:id="rId16"/>
    <p:sldId id="319" r:id="rId17"/>
    <p:sldId id="316" r:id="rId18"/>
    <p:sldId id="317" r:id="rId19"/>
    <p:sldId id="318" r:id="rId20"/>
    <p:sldId id="320" r:id="rId21"/>
    <p:sldId id="321" r:id="rId22"/>
    <p:sldId id="322" r:id="rId23"/>
    <p:sldId id="324" r:id="rId24"/>
    <p:sldId id="323" r:id="rId25"/>
    <p:sldId id="325" r:id="rId26"/>
    <p:sldId id="326" r:id="rId27"/>
    <p:sldId id="327" r:id="rId28"/>
    <p:sldId id="328" r:id="rId29"/>
    <p:sldId id="330" r:id="rId30"/>
    <p:sldId id="329" r:id="rId31"/>
    <p:sldId id="331" r:id="rId32"/>
    <p:sldId id="332" r:id="rId33"/>
    <p:sldId id="333" r:id="rId34"/>
    <p:sldId id="336" r:id="rId35"/>
    <p:sldId id="290" r:id="rId36"/>
    <p:sldId id="334" r:id="rId37"/>
    <p:sldId id="335" r:id="rId38"/>
    <p:sldId id="27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99FF"/>
    <a:srgbClr val="008000"/>
    <a:srgbClr val="993366"/>
    <a:srgbClr val="FF00FF"/>
    <a:srgbClr val="0000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2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7F8835-7351-4D4C-A138-FAB6F5B92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626C-31D5-4FE6-9EE5-4F8B52BF7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3F93E-C238-4ADB-B333-3AF650BCF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A63E-DFF3-46D6-B1FD-5FA63A1EF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0088-3607-415B-92EB-E5062C556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70219-2300-4E12-A44E-34E575338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E5D7-0017-41AB-9536-D08F8ACE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BE94-8EE8-4305-B286-EBF2AFC9E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16BB-9913-427A-9178-E0EAB0EA3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0E4A-FCEE-4467-9878-40BC923E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59B7C-A51D-4DC9-B446-BF6D93B95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16CE-FFD4-4A6F-A536-DAA6C7CD9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3844-0995-4D66-B357-A2AB7BC2A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40DC-46B1-4105-BA02-FB576E51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FF91B3-8288-45AC-A03C-7F2F38895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573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>Развитие общей моторики у детей дошкольного возраста с речевой патологией</a:t>
            </a: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i="1" dirty="0" smtClean="0">
                <a:solidFill>
                  <a:schemeClr val="hlink"/>
                </a:solidFill>
                <a:latin typeface="Times New Roman" pitchFamily="18" charset="0"/>
              </a:rPr>
              <a:t>Инструктор по физическому воспитанию</a:t>
            </a:r>
            <a:br>
              <a:rPr lang="ru-RU" sz="2800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i="1" dirty="0" smtClean="0">
                <a:solidFill>
                  <a:schemeClr val="hlink"/>
                </a:solidFill>
                <a:latin typeface="Times New Roman" pitchFamily="18" charset="0"/>
              </a:rPr>
              <a:t>педагог высшей категории</a:t>
            </a:r>
            <a:br>
              <a:rPr lang="ru-RU" sz="2800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i="1" dirty="0" smtClean="0">
                <a:solidFill>
                  <a:schemeClr val="hlink"/>
                </a:solidFill>
                <a:latin typeface="Times New Roman" pitchFamily="18" charset="0"/>
              </a:rPr>
              <a:t>Смирнова Татьяна Павловна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0" dirty="0" smtClean="0">
              <a:solidFill>
                <a:srgbClr val="99CC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34377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0612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:\Нужные документы\Фото Тани\физкультурные занятия и праздники\4 группа ЛФК октябрь 2009\CIMG1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524875" cy="6392862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1014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5104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1014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5104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926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Упражнения без речевого сопровождения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элементами йоги</a:t>
            </a:r>
          </a:p>
          <a:p>
            <a:pPr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положения сидя, лежа для переключения внимания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Суставная гимнастика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Растяжки и т.д.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 descr="E:\Нужные документы\Фото Тани\лого\CIMG6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221163"/>
            <a:ext cx="2398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E:\Нужные документы\Фото Тани\лого\CIMG6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211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E:\Нужные документы\Фото Тани\лого\CIMG6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292600"/>
            <a:ext cx="1198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Нужные документы\Фото Тани\физкультурные занятия и праздники\6 группа 2009\CIMG1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E:\Нужные документы\Фото Тани\физкультурные занятия и праздники\6 группа 2009\CIMG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04813"/>
            <a:ext cx="4225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E:\Нужные документы\Фото Тани\физкультурные занятия и праздники\6 группа 2009\CIMG2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89363"/>
            <a:ext cx="38369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:\Нужные документы\Фото Тани\физкультурные занятия и праздники\6 группа 2009\CIMG2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52825"/>
            <a:ext cx="374491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07678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речевым сопровождением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Ритм стихов помогает  подчинить движения тела определенному темпу, сила голоса определяет их амплитуду и выразительность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E:\Нужные документы\Фото Тани\лого\CIMG6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1800200" cy="3276768"/>
          </a:xfrm>
          <a:prstGeom prst="rect">
            <a:avLst/>
          </a:prstGeom>
          <a:noFill/>
        </p:spPr>
      </p:pic>
      <p:pic>
        <p:nvPicPr>
          <p:cNvPr id="20486" name="Picture 6" descr="E:\Нужные документы\Фото Тани\лого\CIMG6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1728192" cy="3294499"/>
          </a:xfrm>
          <a:prstGeom prst="rect">
            <a:avLst/>
          </a:prstGeom>
          <a:noFill/>
        </p:spPr>
      </p:pic>
      <p:pic>
        <p:nvPicPr>
          <p:cNvPr id="20487" name="Picture 7" descr="E:\Нужные документы\Фото Тани\лого\CIMG6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2088232" cy="332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513" cy="92392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для развития речевого дыхания и фонематического восприятия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E:\Нужные документы\Фото Тани\лого\CIMG6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773238"/>
            <a:ext cx="2808288" cy="2087562"/>
          </a:xfr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91063" cy="4657725"/>
          </a:xfrm>
        </p:spPr>
        <p:txBody>
          <a:bodyPr/>
          <a:lstStyle/>
          <a:p>
            <a:pPr>
              <a:defRPr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параметры правильного ротового выдоха: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выдоху предшествует сильный вдох через нос - "набираем полную грудь воздуха";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выдох происходит плавно, а не толчками;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 время выдоха губы складываются трубочкой, не следует сжимать губы, надувать щеки;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 время выдоха воздух выходит через рот, нельзя допускать выхода воздуха через нос;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выдыхать следует, пока не закончится воздух;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во время пения или разговора нельзя добирать воздух при помощи частых коротких вдохов.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9" name="Picture 4" descr="развитие речи у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149725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</a:rPr>
              <a:t>Состояние двигательного анализатора у детей с речевой патологией:</a:t>
            </a:r>
            <a:r>
              <a:rPr lang="ru-RU" sz="32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hlink"/>
                </a:solidFill>
                <a:latin typeface="Times New Roman" pitchFamily="18" charset="0"/>
              </a:rPr>
              <a:t>по методике </a:t>
            </a:r>
            <a:r>
              <a:rPr lang="ru-RU" sz="1800" dirty="0" err="1" smtClean="0">
                <a:solidFill>
                  <a:schemeClr val="hlink"/>
                </a:solidFill>
                <a:latin typeface="Times New Roman" pitchFamily="18" charset="0"/>
              </a:rPr>
              <a:t>Трубниковой</a:t>
            </a:r>
            <a:r>
              <a:rPr lang="ru-RU" sz="1800" dirty="0" smtClean="0">
                <a:solidFill>
                  <a:schemeClr val="hlink"/>
                </a:solidFill>
                <a:latin typeface="Times New Roman" pitchFamily="18" charset="0"/>
              </a:rPr>
              <a:t> Н. М.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i="1" dirty="0" smtClean="0">
                <a:solidFill>
                  <a:schemeClr val="hlink"/>
                </a:solidFill>
                <a:latin typeface="Times New Roman" pitchFamily="18" charset="0"/>
              </a:rPr>
              <a:t>Выявлены нарушения двигательной памяти, переключаемости движений и самоконтроля у 28% детей;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hlink"/>
                </a:solidFill>
                <a:latin typeface="Times New Roman" pitchFamily="18" charset="0"/>
              </a:rPr>
              <a:t>Нет согласованности в движениях рук и ног при маршировке, запаздывает двигательная реакция (остановка) на сигнал у 42% детей;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hlink"/>
                </a:solidFill>
                <a:latin typeface="Times New Roman" pitchFamily="18" charset="0"/>
              </a:rPr>
              <a:t>При обследовании статической координации движений  дети с трудом удерживают позу, наблюдается отклонение туловища вправо, влево, тремор век, рук у 70% детей;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hlink"/>
                </a:solidFill>
                <a:latin typeface="Times New Roman" pitchFamily="18" charset="0"/>
              </a:rPr>
              <a:t>При обследовании динамической координации движений – чередование шага и хлопка не удается 43% детей;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hlink"/>
                </a:solidFill>
                <a:latin typeface="Times New Roman" pitchFamily="18" charset="0"/>
              </a:rPr>
              <a:t>Наблюдаются ошибки в пространственной координации, неуверенность выполнения заданий, незнание ведущей руки у 57% детей;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hlink"/>
                </a:solidFill>
                <a:latin typeface="Times New Roman" pitchFamily="18" charset="0"/>
              </a:rPr>
              <a:t>При исследовании темпа движений у 21% детей темп замедленный;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hlink"/>
                </a:solidFill>
                <a:latin typeface="Times New Roman" pitchFamily="18" charset="0"/>
              </a:rPr>
              <a:t>При исследовании ритмического чувства наблюдались ошибки при воспроизведении ритмического рисунка у 21% детей.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Мимические упражнения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Мимика тесно связана с артикуляцией и, стимулируя ребенка изображать на лице различные эмоции, мы способствуем развитию у него не только мимической, но и артикуляционной моторики, в частности развиваем подвижность мышц губ и щек.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2533" name="Picture 2" descr="E:\Нужные документы\Фото Тани\лого\CIMG6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1504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E:\Нужные документы\Фото Тани\лого\CIMG6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05263"/>
            <a:ext cx="2560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err="1" smtClean="0"/>
              <a:t>Ритмокоррекция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отхлопывает заданный ведущим ритм (без музыки) ладонями, оттопывает ногой (при усложнении задания просим ребенка оттопывать обеими ногами поочередно), отстукивает карандашом или палочкой;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физкультурных занятиях проводится во время выполнения ОРУ из различных исходных положений; во время проведения подвижных игр;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Важен четкий текст инструкции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слухоречевой и зрительной памяти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следует развивать одновременно, чередуя на занятиях упражнения, связанные с этими видами памяти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слухоречевой памяти</a:t>
            </a:r>
            <a:r>
              <a:rPr lang="ru-RU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игровой форме предлагаем детям прослушать цепочки звуков, а затем повторить их. От занятия к занятию объем цепочки постепенно увеличиваем.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зрительной памяти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предъявляем ребенку материал к запоминанию, используя карточки, картинки, небольшие плакаты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имитационных упражнений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4581" name="Picture 4" descr="P1014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P1014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8608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Развитие межполушарных взаимодействий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100512" cy="5360988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Правое и левое полушарие связаны с организацией движения в противоположной стороне тела, а также с приемом и переработкой всей зрительной, слуховой, тактильной, кинестетической информации, поступающей из противоположной половины тела.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4032250" cy="540067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совместной работы обоих полушарий требуется их функциональная связь. Формируется она в период младенчества, во время ползания благодаря постоянным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скрестным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движениям рук и ног. Если же период ползания оказывается сокращен, то недостаточно развиваются координация движений, координация деятельности полушарий между собой и координация мозга и тела в целом. Развивая координацию движений, моторику ребенка, мы создаем предпосылки для полноценного функционального становления многих психических процессов.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5605" name="Picture 2" descr="E:\Нужные документы\Фото Тани\лого\CIMG6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213100"/>
            <a:ext cx="21034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288" y="188913"/>
            <a:ext cx="4321175" cy="5937250"/>
          </a:xfrm>
        </p:spPr>
        <p:txBody>
          <a:bodyPr/>
          <a:lstStyle/>
          <a:p>
            <a:pPr>
              <a:defRPr/>
            </a:pPr>
            <a:r>
              <a:rPr lang="ru-RU" sz="1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Через комплексы специальных игр и упражнений мы как бы проходим сначала двигательное развитие ребенка от младенчества до раннего возраста.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Упражнения для развития крупной моторики, формирования одновременных и реципрокных сенсомоторных взаимодействий, ощущения границ своего тела и его положения в пространстве</a:t>
            </a:r>
          </a:p>
          <a:p>
            <a:pPr>
              <a:buFont typeface="Arial" pitchFamily="34" charset="0"/>
              <a:buChar char="•"/>
              <a:defRPr/>
            </a:pPr>
            <a:endParaRPr lang="ru-RU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Упражнения на ползание и лазание</a:t>
            </a:r>
          </a:p>
          <a:p>
            <a:pPr>
              <a:buFont typeface="Arial" pitchFamily="34" charset="0"/>
              <a:buChar char="•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Растяжка</a:t>
            </a:r>
          </a:p>
          <a:p>
            <a:pPr>
              <a:buFont typeface="Arial" pitchFamily="34" charset="0"/>
              <a:buChar char="•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Различные виды ходьбы, прыжков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Picture 2" descr="E:\Нужные документы\Фото Тани\лого\CIMG6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88913"/>
            <a:ext cx="3562350" cy="2120900"/>
          </a:xfrm>
          <a:noFill/>
        </p:spPr>
      </p:pic>
      <p:pic>
        <p:nvPicPr>
          <p:cNvPr id="26628" name="Picture 3" descr="E:\Нужные документы\Фото Тани\лого\CIMG6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420938"/>
            <a:ext cx="35290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E:\Нужные документы\Фото Тани\лого\CIMG6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3706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719137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тактильной чувствительности и </a:t>
            </a:r>
            <a:r>
              <a:rPr lang="ru-RU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сложнокоординированных</a:t>
            </a: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движений пальцев и кистей рук.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052513"/>
            <a:ext cx="5111750" cy="50736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Стимулируя тонкую моторику и активизируя тем самым соответствующие отделы мозга, мы активизируем и соседние зоны, отвечающие за речь</a:t>
            </a:r>
          </a:p>
          <a:p>
            <a:pPr>
              <a:buFont typeface="Wingdings" pitchFamily="2" charset="2"/>
              <a:buNone/>
              <a:defRPr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050"/>
            <a:ext cx="3106738" cy="576103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3" name="Picture 2" descr="E:\Нужные документы\Фото Тани\лого\CIMG6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30275"/>
            <a:ext cx="22209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E:\Нужные документы\Фото Тани\лого\CIMG6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997200"/>
            <a:ext cx="20812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E:\Нужные документы\Фото Тани\лого\CIMG6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708275"/>
            <a:ext cx="12239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E:\Нужные документы\Фото Тани\лого\CIMG6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284538"/>
            <a:ext cx="1241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7" descr="E:\Нужные документы\Фото Тани\лого\CIMG6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868863"/>
            <a:ext cx="20161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8" descr="E:\Нужные документы\Фото Тани\лого\CIMG66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2781300"/>
            <a:ext cx="15827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Упражнения на повышение уровня активации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484313"/>
            <a:ext cx="2935287" cy="5040312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упражнения повышают потенциальный энергетический уровень ребенка, обогащают его знания о собственном теле, развивают тактильную чувствительность.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лица;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кистей и пальцев рук;,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плантарный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массаж 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аурикулярный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массаж;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5" descr="E:\Нужные документы\Фото Тани\лого\CIMG6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284538"/>
            <a:ext cx="160496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P101444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33375"/>
            <a:ext cx="3538537" cy="2652713"/>
          </a:xfrm>
          <a:noFill/>
        </p:spPr>
      </p:pic>
      <p:pic>
        <p:nvPicPr>
          <p:cNvPr id="28678" name="Picture 6" descr="E:\Нужные документы\Фото Тани\лого\CIMG6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284538"/>
            <a:ext cx="24431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Упражнения, направленные на регуляцию мышечного тонуса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6165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	формировать умение регулировать мышечный тонус, управлять движениями своего тела</a:t>
            </a:r>
            <a:r>
              <a:rPr lang="ru-RU" sz="1800" i="1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Способность детей расслаблять и напрягать определенные мышцы вырабатывается в игровой форме и сопровождается или речевой командой педагога или музыкой соответствующего характера 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Упражнения на регуляцию мышечного тонуса могут выполняться детьми как с предметами (мячами, флажками, бубнами, обручами), так и без них.  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 descr="E:\Нужные документы\Фото Тани\лого\CIMG6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3933825"/>
            <a:ext cx="3876675" cy="2709863"/>
          </a:xfrm>
          <a:noFill/>
        </p:spPr>
      </p:pic>
      <p:pic>
        <p:nvPicPr>
          <p:cNvPr id="29701" name="Picture 5" descr="E:\Нужные документы\Фото Тани\лого\CIMG6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125538"/>
            <a:ext cx="3803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для развития пространственных представлений</a:t>
            </a:r>
            <a:r>
              <a:rPr lang="ru-RU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Упражнения на построения и перестроения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с мячом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Передвижение в пространстве по плану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Передвижение по словесной инструкции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196975"/>
            <a:ext cx="4038600" cy="3028950"/>
          </a:xfrm>
          <a:noFill/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42703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Групповые подвижные игры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 способствуют развитию быстроты реакции, координации движений, внимания, памяти, дыхания, чувства ритма, гармоничности движений, положительно влияют на психологическое состояние, координации деятельности слухового и зрительного анализаторов, а вследствие всего вышеперечисленного помогают успешному формированию речи.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1748" name="Picture 2" descr="E:\Нужные документы\Фото Тани\лого\CIMG67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268413"/>
            <a:ext cx="4038600" cy="2476500"/>
          </a:xfrm>
          <a:noFill/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825"/>
            <a:ext cx="4032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291512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Обследование детей, имеющих речевую патологию, показало наличие у них особенностей в состоянии двигательной сферы: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нарушения равновесия, координации движений,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двигательная расторможенность,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нарушение активного внимания, зрительного и слухового восприятия.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изменения мышечного тонуса,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снижение скорости и ловкости выполнения движений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дифференцированность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моторики пальцев рук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сложности в воспроизведении двигательного задания по пространственно-временным параметрам, нарушение последовательности элементов действия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замедленность,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застревание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в одной позе.</a:t>
            </a:r>
          </a:p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сниженная функциональная деятельность слухового анализатора вызывает заторможенность центра двигательного анализатора, внешними признаками этого процесса являются резкое ограничение двигательной активности детей с ОНР и их постоянный контроль над каждым своим движением.</a:t>
            </a:r>
          </a:p>
          <a:p>
            <a:pPr eaLnBrk="1" hangingPunct="1">
              <a:defRPr/>
            </a:pPr>
            <a:endParaRPr lang="ru-RU" sz="2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endParaRPr lang="ru-RU" sz="20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Фитболгимнастика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Применение 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фитбола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позволяет решать следующие задачи: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-формирование правильной осанки;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-развитие равновесия;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-развитие координации движений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" descr="E:\Нужные документы\Фото Тани\физкультурные занятия и праздники\4 группа ЛФК октябрь 2009\CIMG2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4500562" cy="2663825"/>
          </a:xfrm>
          <a:noFill/>
        </p:spPr>
      </p:pic>
      <p:pic>
        <p:nvPicPr>
          <p:cNvPr id="32773" name="Picture 3" descr="E:\Нужные документы\Фото Тани\физкультурные занятия и праздники\4 группа ЛФК октябрь 2009\CIMG2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76700"/>
            <a:ext cx="410368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Данстерапия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038600" cy="5616575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Данстерапия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дошкольников с нарушениями речи предполагает осуществление спонтанного танцевального действия, что способствует выработке свободы и выразительности движений, развивает общую подвижность и повышает физические и психические возможности организма детей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3796" name="Picture 2" descr="E:\Нужные документы\Фото Тани\физкультурные занятия и праздники\неделя здоровья 2011\DCIM\100CASIO\CIMG5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196975"/>
            <a:ext cx="4038600" cy="2643188"/>
          </a:xfrm>
          <a:noFill/>
        </p:spPr>
      </p:pic>
      <p:pic>
        <p:nvPicPr>
          <p:cNvPr id="33797" name="Picture 3" descr="E:\Нужные документы\Фото Тани\физкультурные занятия и праздники\неделя здоровья 2011\DCIM\100CASIO\CIMG5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263"/>
            <a:ext cx="4132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Взаимосвязь инструктора по физической культуре и учителя-логопеда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716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55650" y="1844675"/>
            <a:ext cx="2232025" cy="11525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64163" y="1844675"/>
            <a:ext cx="2520950" cy="11525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3419475" y="2420938"/>
            <a:ext cx="1584325" cy="11525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3789040"/>
            <a:ext cx="756084" cy="21962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Педагогическая диагностика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3789040"/>
            <a:ext cx="756084" cy="22322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3789040"/>
            <a:ext cx="756084" cy="22322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3861048"/>
            <a:ext cx="756084" cy="21422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3861048"/>
            <a:ext cx="756084" cy="21422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Речевая нагрузка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20272" y="3861048"/>
            <a:ext cx="756084" cy="214223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Координация движений</a:t>
            </a:r>
          </a:p>
        </p:txBody>
      </p:sp>
      <p:cxnSp>
        <p:nvCxnSpPr>
          <p:cNvPr id="26" name="Прямая со стрелкой 25"/>
          <p:cNvCxnSpPr>
            <a:stCxn id="9" idx="6"/>
            <a:endCxn id="15" idx="2"/>
          </p:cNvCxnSpPr>
          <p:nvPr/>
        </p:nvCxnSpPr>
        <p:spPr>
          <a:xfrm>
            <a:off x="2987675" y="2420938"/>
            <a:ext cx="2376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2"/>
            <a:endCxn id="9" idx="6"/>
          </p:cNvCxnSpPr>
          <p:nvPr/>
        </p:nvCxnSpPr>
        <p:spPr>
          <a:xfrm flipH="1">
            <a:off x="2987675" y="2420938"/>
            <a:ext cx="2376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6"/>
            <a:endCxn id="16" idx="2"/>
          </p:cNvCxnSpPr>
          <p:nvPr/>
        </p:nvCxnSpPr>
        <p:spPr>
          <a:xfrm>
            <a:off x="2987675" y="2420938"/>
            <a:ext cx="431800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6" idx="6"/>
          </p:cNvCxnSpPr>
          <p:nvPr/>
        </p:nvCxnSpPr>
        <p:spPr>
          <a:xfrm flipH="1">
            <a:off x="5003800" y="2420938"/>
            <a:ext cx="360363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6" idx="2"/>
            <a:endCxn id="18" idx="0"/>
          </p:cNvCxnSpPr>
          <p:nvPr/>
        </p:nvCxnSpPr>
        <p:spPr>
          <a:xfrm flipH="1">
            <a:off x="1204913" y="2997200"/>
            <a:ext cx="2214562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700338" y="3284538"/>
            <a:ext cx="792162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851275" y="3573463"/>
            <a:ext cx="730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859338" y="3284538"/>
            <a:ext cx="1512887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6" idx="6"/>
          </p:cNvCxnSpPr>
          <p:nvPr/>
        </p:nvCxnSpPr>
        <p:spPr>
          <a:xfrm>
            <a:off x="5003800" y="2997200"/>
            <a:ext cx="252095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572000" y="3500438"/>
            <a:ext cx="21590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комплексов ОРУ.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приемам массажа рук, стоп.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приемами профилактики плоскостопия.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упражнений дыхательной гимнастики.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физкультурные занятия, досуги.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Наглядные материалы.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5" descr="E:\Нужные документы\Фото Тани\лого\CIMG6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60350"/>
            <a:ext cx="4319587" cy="3240088"/>
          </a:xfrm>
          <a:noFill/>
        </p:spPr>
      </p:pic>
      <p:pic>
        <p:nvPicPr>
          <p:cNvPr id="35845" name="Picture 6" descr="E:\Нужные документы\Фото Тани\лого\CIMG6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644900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333375"/>
            <a:ext cx="4033838" cy="640873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6867" name="Picture 2" descr="E:\Нужные документы\Фото Тани\лого\CIMG6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E:\Нужные документы\Фото Тани\лого\CIMG6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6449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E:\Нужные документы\Фото Тани\лого\CIMG68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404813"/>
            <a:ext cx="4127500" cy="3095625"/>
          </a:xfrm>
          <a:noFill/>
        </p:spPr>
      </p:pic>
      <p:pic>
        <p:nvPicPr>
          <p:cNvPr id="36870" name="Picture 5" descr="E:\Нужные документы\Фото Тани\лого\CIMG6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573463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200" smtClean="0">
                <a:solidFill>
                  <a:schemeClr val="hlink"/>
                </a:solidFill>
                <a:latin typeface="Times New Roman" pitchFamily="18" charset="0"/>
              </a:rPr>
              <a:t>При организации двигательного режима учитывались следующие положения: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Рациональное сочетание различных видов занятий;</a:t>
            </a:r>
          </a:p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Введение дополнительных индивидуальных занятий;</a:t>
            </a:r>
          </a:p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Сочетание занятий разной интенсивности;</a:t>
            </a:r>
          </a:p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Эффективная организация учебных занятий;</a:t>
            </a:r>
          </a:p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Учет индивидуальных особенностей двигательной активности детей в самостоятельной деятельности;</a:t>
            </a:r>
          </a:p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Проведение коррекционной работы;</a:t>
            </a:r>
          </a:p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Организация активного отдыха детей;</a:t>
            </a:r>
          </a:p>
          <a:p>
            <a:pPr lvl="1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Работа с родителями.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291512" cy="60483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индивидуального развития речь тесно связана с движениями;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большинства детей с речевыми нарушениями среди невербальных симптомов выявлено несовершенство движений во всех компонентах моторики: в общей (крупной), лицевой, артикуляционной, а также в тонких движениях кистей и пальцев рук на разных уровнях организации двигательных актов, а также трудности в регуляции и контроле произвольных движений;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значимость двигательной системы в нервно-психическом развитии ребенка убеждает в необходимости специальной коррекционно-педагогической работы по развитию у детей всех сторон (компонентов) двигательной сферы.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indent="3429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особенностей моторного развития у детей с нарушениями речи, значимость двигательной системы в нервно-психическом развитии ребенка убеждают в необходимости специальной коррекционно-педагогической работы по развитию всех сторон (компонентов) двигательной сферы (общая моторика, тонкая моторика рук). Эта работа, включенная органичным элементом в ежедневные разнообразные занятия с детьми, во все режимные моменты детского учреждения, должна стать составной частью системы коррекционно-педагогического воздействия, ориентированного на социальную реабилитацию и личностное развитие каждого ребенка с речевой патологией.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55650" y="2636838"/>
            <a:ext cx="7650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этой связи занятия физическими упражнениями должны способствовать коррекции не только психомоторного, но речевого, эмоционального и общего психического развития.</a:t>
            </a:r>
            <a:endParaRPr lang="ru-RU" sz="24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точное, динамическое выполнение упражнений для ног, туловища, рук, головы подготавливает совершенствование движений артикуляционных органов: губ, языка, нижней челюсти.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мелкую моторику пальцев рук моторику артикуляционного аппарата эффективнее развивать параллельно с общей моторикой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с общим недоразвитием речи нуждаются в специальных упражнениях для развития качеств общей моторики, улучшения координации движения и слова, выработки чувства ритма, преодоления моторной неловкости.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</a:rPr>
              <a:t>Задачи физического воспитания: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правильного дыхания, увеличения жизненной емкости легких (разделение носового и ротового дыхания, отработка нижнего диафрагмального дыхания).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и развитие основных психомоторных качеств (статической и динамической координации, переключаемости движений, мышечного тонуса, двигательной памяти и произвольного внимания) во всех видах моторной сферы (общей, мелкой, мимической и артикуляционной).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Вырабатывать четкие координированные движения во взаимосвязи с речью, воспитывать чувство ритма и темпа, активизировать все виды памяти (слуховую, двигательную и зрительную).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и обогащение лексического запаса.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2"/>
          <p:cNvGraphicFramePr>
            <a:graphicFrameLocks/>
          </p:cNvGraphicFramePr>
          <p:nvPr>
            <p:ph/>
          </p:nvPr>
        </p:nvGraphicFramePr>
        <p:xfrm>
          <a:off x="395288" y="476250"/>
          <a:ext cx="8497887" cy="59055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611188" y="908050"/>
            <a:ext cx="8355012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just">
              <a:defRPr/>
            </a:pP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Развитие компонентов двигательной  сферы ребенка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0" y="15573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0" y="3357563"/>
            <a:ext cx="50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611188" y="2708275"/>
            <a:ext cx="8355012" cy="1728788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just">
              <a:defRPr/>
            </a:pP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Совместная деятельность педагогического коллектива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611188" y="4652963"/>
            <a:ext cx="8353425" cy="18716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just">
              <a:defRPr/>
            </a:pP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Сотрудничество с родителями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0" y="5373688"/>
            <a:ext cx="50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компонентов двигательной сферы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навыка правильной осанки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-22225"/>
            <a:ext cx="792162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1434</TotalTime>
  <Words>1135</Words>
  <Application>Microsoft Office PowerPoint</Application>
  <PresentationFormat>Экран (4:3)</PresentationFormat>
  <Paragraphs>189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Garamond</vt:lpstr>
      <vt:lpstr>Arial</vt:lpstr>
      <vt:lpstr>Wingdings</vt:lpstr>
      <vt:lpstr>Times New Roman</vt:lpstr>
      <vt:lpstr>Течение</vt:lpstr>
      <vt:lpstr>   Развитие общей моторики у детей дошкольного возраста с речевой патологией  Инструктор по физическому воспитанию педагог высшей категории Смирнова Татьяна Павловна </vt:lpstr>
      <vt:lpstr>Состояние двигательного анализатора у детей с речевой патологией: по методике Трубниковой Н. М.</vt:lpstr>
      <vt:lpstr>Слайд 3</vt:lpstr>
      <vt:lpstr>В этой связи занятия физическими упражнениями должны способствовать коррекции не только психомоторного, но речевого, эмоционального и общего психического развития.</vt:lpstr>
      <vt:lpstr>Задачи физического воспитания:</vt:lpstr>
      <vt:lpstr>Слайд 6</vt:lpstr>
      <vt:lpstr>Слайд 7</vt:lpstr>
      <vt:lpstr>Развитие компонентов двигательной сферы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Упражнения без речевого сопровождения</vt:lpstr>
      <vt:lpstr>Слайд 17</vt:lpstr>
      <vt:lpstr>Игры с речевым сопровождением</vt:lpstr>
      <vt:lpstr>Игры для развития речевого дыхания и фонематического восприятия</vt:lpstr>
      <vt:lpstr>Мимические упражнения</vt:lpstr>
      <vt:lpstr>Ритмокоррекция</vt:lpstr>
      <vt:lpstr>Развитие слухоречевой и зрительной памяти</vt:lpstr>
      <vt:lpstr>Развитие межполушарных взаимодействий</vt:lpstr>
      <vt:lpstr>Слайд 24</vt:lpstr>
      <vt:lpstr>Упражнения для развития тактильной чувствительности и сложнокоординированных движений пальцев и кистей рук.</vt:lpstr>
      <vt:lpstr>Упражнения на повышение уровня активации</vt:lpstr>
      <vt:lpstr>Упражнения, направленные на регуляцию мышечного тонуса</vt:lpstr>
      <vt:lpstr>Упражнения для развития пространственных представлений.</vt:lpstr>
      <vt:lpstr>Групповые подвижные игры</vt:lpstr>
      <vt:lpstr>Фитболгимнастика</vt:lpstr>
      <vt:lpstr>Данстерапия</vt:lpstr>
      <vt:lpstr>Взаимосвязь инструктора по физической культуре и учителя-логопеда</vt:lpstr>
      <vt:lpstr>Работа с родителями</vt:lpstr>
      <vt:lpstr>Слайд 34</vt:lpstr>
      <vt:lpstr>При организации двигательного режима учитывались следующие положения:</vt:lpstr>
      <vt:lpstr>Слайд 36</vt:lpstr>
      <vt:lpstr>Слайд 37</vt:lpstr>
      <vt:lpstr>Слайд 38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Татьяна Смирнова</cp:lastModifiedBy>
  <cp:revision>124</cp:revision>
  <dcterms:created xsi:type="dcterms:W3CDTF">2006-10-09T07:46:54Z</dcterms:created>
  <dcterms:modified xsi:type="dcterms:W3CDTF">2012-04-23T18:20:43Z</dcterms:modified>
</cp:coreProperties>
</file>