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40"/>
  </p:notesMasterIdLst>
  <p:sldIdLst>
    <p:sldId id="257" r:id="rId2"/>
    <p:sldId id="284" r:id="rId3"/>
    <p:sldId id="305" r:id="rId4"/>
    <p:sldId id="306" r:id="rId5"/>
    <p:sldId id="285" r:id="rId6"/>
    <p:sldId id="308" r:id="rId7"/>
    <p:sldId id="310" r:id="rId8"/>
    <p:sldId id="311" r:id="rId9"/>
    <p:sldId id="276" r:id="rId10"/>
    <p:sldId id="277" r:id="rId11"/>
    <p:sldId id="278" r:id="rId12"/>
    <p:sldId id="313" r:id="rId13"/>
    <p:sldId id="312" r:id="rId14"/>
    <p:sldId id="315" r:id="rId15"/>
    <p:sldId id="282" r:id="rId16"/>
    <p:sldId id="319" r:id="rId17"/>
    <p:sldId id="316" r:id="rId18"/>
    <p:sldId id="317" r:id="rId19"/>
    <p:sldId id="318" r:id="rId20"/>
    <p:sldId id="320" r:id="rId21"/>
    <p:sldId id="321" r:id="rId22"/>
    <p:sldId id="322" r:id="rId23"/>
    <p:sldId id="324" r:id="rId24"/>
    <p:sldId id="323" r:id="rId25"/>
    <p:sldId id="325" r:id="rId26"/>
    <p:sldId id="326" r:id="rId27"/>
    <p:sldId id="327" r:id="rId28"/>
    <p:sldId id="328" r:id="rId29"/>
    <p:sldId id="330" r:id="rId30"/>
    <p:sldId id="329" r:id="rId31"/>
    <p:sldId id="331" r:id="rId32"/>
    <p:sldId id="332" r:id="rId33"/>
    <p:sldId id="333" r:id="rId34"/>
    <p:sldId id="336" r:id="rId35"/>
    <p:sldId id="290" r:id="rId36"/>
    <p:sldId id="334" r:id="rId37"/>
    <p:sldId id="335" r:id="rId38"/>
    <p:sldId id="275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99FF"/>
    <a:srgbClr val="008000"/>
    <a:srgbClr val="993366"/>
    <a:srgbClr val="FF00FF"/>
    <a:srgbClr val="0000FF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54" autoAdjust="0"/>
  </p:normalViewPr>
  <p:slideViewPr>
    <p:cSldViewPr>
      <p:cViewPr varScale="1">
        <p:scale>
          <a:sx n="104" d="100"/>
          <a:sy n="104" d="100"/>
        </p:scale>
        <p:origin x="-126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8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06/relationships/legacyDocTextInfo" Target="legacyDocTextInfo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13" Type="http://schemas.microsoft.com/office/2006/relationships/legacyDiagramText" Target="legacyDiagramText13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12" Type="http://schemas.microsoft.com/office/2006/relationships/legacyDiagramText" Target="legacyDiagramText12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11" Type="http://schemas.microsoft.com/office/2006/relationships/legacyDiagramText" Target="legacyDiagramText11.bin"/><Relationship Id="rId5" Type="http://schemas.microsoft.com/office/2006/relationships/legacyDiagramText" Target="legacyDiagramText5.bin"/><Relationship Id="rId10" Type="http://schemas.microsoft.com/office/2006/relationships/legacyDiagramText" Target="legacyDiagramText10.bin"/><Relationship Id="rId4" Type="http://schemas.microsoft.com/office/2006/relationships/legacyDiagramText" Target="legacyDiagramText4.bin"/><Relationship Id="rId9" Type="http://schemas.microsoft.com/office/2006/relationships/legacyDiagramText" Target="legacyDiagramText9.bin"/><Relationship Id="rId14" Type="http://schemas.microsoft.com/office/2006/relationships/legacyDiagramText" Target="legacyDiagramText1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57F8835-7351-4D4C-A138-FAB6F5B92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482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482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2626C-31D5-4FE6-9EE5-4F8B52BF70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3F93E-C238-4ADB-B333-3AF650BCF9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BA63E-DFF3-46D6-B1FD-5FA63A1EF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80088-3607-415B-92EB-E5062C5565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70219-2300-4E12-A44E-34E575338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BE5D7-0017-41AB-9536-D08F8ACEB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CBE94-8EE8-4305-B286-EBF2AFC9EB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716BB-9913-427A-9178-E0EAB0EA3D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60E4A-FCEE-4467-9878-40BC923E0F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59B7C-A51D-4DC9-B446-BF6D93B95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416CE-FFD4-4A6F-A536-DAA6C7CD9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B3844-0995-4D66-B357-A2AB7BC2A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440DC-46B1-4105-BA02-FB576E512F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9FF91B3-8288-45AC-A03C-7F2F38895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3380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0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380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80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80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4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57338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  <a:t>Развитие общей моторики у детей дошкольного возраста с речевой патологией</a:t>
            </a:r>
            <a:r>
              <a:rPr lang="ru-RU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2800" i="1" dirty="0" smtClean="0">
                <a:solidFill>
                  <a:schemeClr val="hlink"/>
                </a:solidFill>
                <a:latin typeface="Times New Roman" pitchFamily="18" charset="0"/>
              </a:rPr>
              <a:t>Инструктор по физическому воспитанию</a:t>
            </a:r>
            <a:br>
              <a:rPr lang="ru-RU" sz="2800" i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2800" i="1" dirty="0" smtClean="0">
                <a:solidFill>
                  <a:schemeClr val="hlink"/>
                </a:solidFill>
                <a:latin typeface="Times New Roman" pitchFamily="18" charset="0"/>
              </a:rPr>
              <a:t>педагог высшей категории</a:t>
            </a:r>
            <a:br>
              <a:rPr lang="ru-RU" sz="2800" i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2800" i="1" dirty="0" smtClean="0">
                <a:solidFill>
                  <a:schemeClr val="hlink"/>
                </a:solidFill>
                <a:latin typeface="Times New Roman" pitchFamily="18" charset="0"/>
              </a:rPr>
              <a:t>Смирнова Татьяна Павловна</a:t>
            </a:r>
            <a:r>
              <a:rPr lang="ru-RU" sz="1200" b="0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latin typeface="Times New Roman" pitchFamily="18" charset="0"/>
              </a:rPr>
            </a:br>
            <a:endParaRPr lang="ru-RU" sz="2800" b="0" dirty="0" smtClean="0">
              <a:solidFill>
                <a:srgbClr val="99CC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7343775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0"/>
            <a:ext cx="70612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E:\Нужные документы\Фото Тани\физкультурные занятия и праздники\4 группа ЛФК октябрь 2009\CIMG14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88913"/>
            <a:ext cx="8524875" cy="6392862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P10144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620713"/>
            <a:ext cx="7510462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10144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620713"/>
            <a:ext cx="7510462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0"/>
            <a:ext cx="5926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Упражнения без речевого сопровождения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элементами йоги</a:t>
            </a:r>
          </a:p>
          <a:p>
            <a:pPr>
              <a:defRPr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Психогимнастика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положения сидя, лежа для переключения внимания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Суставная гимнастика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Растяжки и т.д.</a:t>
            </a:r>
          </a:p>
          <a:p>
            <a:pPr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3" descr="E:\Нужные документы\Фото Тани\лого\CIMG67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221163"/>
            <a:ext cx="23987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E:\Нужные документы\Фото Тани\лого\CIMG67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4221163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E:\Нужные документы\Фото Тани\лого\CIMG67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4292600"/>
            <a:ext cx="11985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E:\Нужные документы\Фото Тани\физкультурные занятия и праздники\6 группа 2009\CIMG13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04813"/>
            <a:ext cx="38401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E:\Нужные документы\Фото Тани\физкультурные занятия и праздники\6 группа 2009\CIMG2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404813"/>
            <a:ext cx="42259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E:\Нужные документы\Фото Тани\физкультурные занятия и праздники\6 группа 2009\CIMG22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3789363"/>
            <a:ext cx="383698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E:\Нужные документы\Фото Тани\физкультурные занятия и праздники\6 группа 2009\CIMG22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52825"/>
            <a:ext cx="3744913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707678"/>
          </a:xfrm>
        </p:spPr>
        <p:txBody>
          <a:bodyPr/>
          <a:lstStyle/>
          <a:p>
            <a:pPr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с речевым сопровождением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147248" cy="4857403"/>
          </a:xfrm>
        </p:spPr>
        <p:txBody>
          <a:bodyPr/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Ритм стихов помогает  подчинить движения тела определенному темпу, сила голоса определяет их амплитуду и выразительность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5" name="Picture 5" descr="E:\Нужные документы\Фото Тани\лого\CIMG68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36912"/>
            <a:ext cx="1800200" cy="3276768"/>
          </a:xfrm>
          <a:prstGeom prst="rect">
            <a:avLst/>
          </a:prstGeom>
          <a:noFill/>
        </p:spPr>
      </p:pic>
      <p:pic>
        <p:nvPicPr>
          <p:cNvPr id="20486" name="Picture 6" descr="E:\Нужные документы\Фото Тани\лого\CIMG68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36912"/>
            <a:ext cx="1728192" cy="3294499"/>
          </a:xfrm>
          <a:prstGeom prst="rect">
            <a:avLst/>
          </a:prstGeom>
          <a:noFill/>
        </p:spPr>
      </p:pic>
      <p:pic>
        <p:nvPicPr>
          <p:cNvPr id="20487" name="Picture 7" descr="E:\Нужные документы\Фото Тани\лого\CIMG68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636912"/>
            <a:ext cx="2088232" cy="3329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513" cy="923925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для развития речевого дыхания и фонематического восприятия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 descr="E:\Нужные документы\Фото Тани\лого\CIMG67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35600" y="1773238"/>
            <a:ext cx="2808288" cy="2087562"/>
          </a:xfrm>
          <a:noFill/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691063" cy="4657725"/>
          </a:xfrm>
        </p:spPr>
        <p:txBody>
          <a:bodyPr/>
          <a:lstStyle/>
          <a:p>
            <a:pPr>
              <a:defRPr/>
            </a:pP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параметры правильного ротового выдоха: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выдоху предшествует сильный вдох через нос - "набираем полную грудь воздуха";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выдох происходит плавно, а не толчками;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во время выдоха губы складываются трубочкой, не следует сжимать губы, надувать щеки;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во время выдоха воздух выходит через рот, нельзя допускать выхода воздуха через нос;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выдыхать следует, пока не закончится воздух;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во время пения или разговора нельзя добирать воздух при помощи частых коротких вдохов.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1509" name="Picture 4" descr="развитие речи у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4149725"/>
            <a:ext cx="19335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chemeClr val="hlink"/>
                </a:solidFill>
                <a:latin typeface="Times New Roman" pitchFamily="18" charset="0"/>
              </a:rPr>
              <a:t>Состояние двигательного анализатора у детей с речевой патологией:</a:t>
            </a:r>
            <a:r>
              <a:rPr lang="ru-RU" sz="3200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sz="3200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1800" dirty="0" smtClean="0">
                <a:solidFill>
                  <a:schemeClr val="hlink"/>
                </a:solidFill>
                <a:latin typeface="Times New Roman" pitchFamily="18" charset="0"/>
              </a:rPr>
              <a:t>по методике </a:t>
            </a:r>
            <a:r>
              <a:rPr lang="ru-RU" sz="1800" dirty="0" err="1" smtClean="0">
                <a:solidFill>
                  <a:schemeClr val="hlink"/>
                </a:solidFill>
                <a:latin typeface="Times New Roman" pitchFamily="18" charset="0"/>
              </a:rPr>
              <a:t>Трубниковой</a:t>
            </a:r>
            <a:r>
              <a:rPr lang="ru-RU" sz="1800" dirty="0" smtClean="0">
                <a:solidFill>
                  <a:schemeClr val="hlink"/>
                </a:solidFill>
                <a:latin typeface="Times New Roman" pitchFamily="18" charset="0"/>
              </a:rPr>
              <a:t> Н. М.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i="1" dirty="0" smtClean="0">
                <a:solidFill>
                  <a:schemeClr val="hlink"/>
                </a:solidFill>
                <a:latin typeface="Times New Roman" pitchFamily="18" charset="0"/>
              </a:rPr>
              <a:t>Выявлены нарушения двигательной памяти, переключаемости движений и самоконтроля у 28% детей;</a:t>
            </a:r>
          </a:p>
          <a:p>
            <a:pPr eaLnBrk="1" hangingPunct="1">
              <a:defRPr/>
            </a:pPr>
            <a:r>
              <a:rPr lang="ru-RU" sz="1800" i="1" dirty="0" smtClean="0">
                <a:solidFill>
                  <a:schemeClr val="hlink"/>
                </a:solidFill>
                <a:latin typeface="Times New Roman" pitchFamily="18" charset="0"/>
              </a:rPr>
              <a:t>Нет согласованности в движениях рук и ног при маршировке, запаздывает двигательная реакция (остановка) на сигнал у 42% детей;</a:t>
            </a:r>
          </a:p>
          <a:p>
            <a:pPr eaLnBrk="1" hangingPunct="1">
              <a:defRPr/>
            </a:pPr>
            <a:r>
              <a:rPr lang="ru-RU" sz="1800" i="1" dirty="0" smtClean="0">
                <a:solidFill>
                  <a:schemeClr val="hlink"/>
                </a:solidFill>
                <a:latin typeface="Times New Roman" pitchFamily="18" charset="0"/>
              </a:rPr>
              <a:t>При обследовании статической координации движений  дети с трудом удерживают позу, наблюдается отклонение туловища вправо, влево, тремор век, рук у 70% детей;</a:t>
            </a:r>
          </a:p>
          <a:p>
            <a:pPr eaLnBrk="1" hangingPunct="1">
              <a:defRPr/>
            </a:pPr>
            <a:r>
              <a:rPr lang="ru-RU" sz="1800" i="1" dirty="0" smtClean="0">
                <a:solidFill>
                  <a:schemeClr val="hlink"/>
                </a:solidFill>
                <a:latin typeface="Times New Roman" pitchFamily="18" charset="0"/>
              </a:rPr>
              <a:t>При обследовании динамической координации движений – чередование шага и хлопка не удается 43% детей;</a:t>
            </a:r>
          </a:p>
          <a:p>
            <a:pPr eaLnBrk="1" hangingPunct="1">
              <a:defRPr/>
            </a:pPr>
            <a:r>
              <a:rPr lang="ru-RU" sz="1800" i="1" dirty="0" smtClean="0">
                <a:solidFill>
                  <a:schemeClr val="hlink"/>
                </a:solidFill>
                <a:latin typeface="Times New Roman" pitchFamily="18" charset="0"/>
              </a:rPr>
              <a:t>Наблюдаются ошибки в пространственной координации, неуверенность выполнения заданий, незнание ведущей руки у 57% детей;</a:t>
            </a:r>
          </a:p>
          <a:p>
            <a:pPr eaLnBrk="1" hangingPunct="1">
              <a:defRPr/>
            </a:pPr>
            <a:r>
              <a:rPr lang="ru-RU" sz="1800" i="1" dirty="0" smtClean="0">
                <a:solidFill>
                  <a:schemeClr val="hlink"/>
                </a:solidFill>
                <a:latin typeface="Times New Roman" pitchFamily="18" charset="0"/>
              </a:rPr>
              <a:t>При исследовании темпа движений у 21% детей темп замедленный;</a:t>
            </a:r>
          </a:p>
          <a:p>
            <a:pPr eaLnBrk="1" hangingPunct="1">
              <a:defRPr/>
            </a:pPr>
            <a:r>
              <a:rPr lang="ru-RU" sz="1800" i="1" dirty="0" smtClean="0">
                <a:solidFill>
                  <a:schemeClr val="hlink"/>
                </a:solidFill>
                <a:latin typeface="Times New Roman" pitchFamily="18" charset="0"/>
              </a:rPr>
              <a:t>При исследовании ритмического чувства наблюдались ошибки при воспроизведении ритмического рисунка у 21% детей.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Мимические упражнения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Мимика тесно связана с артикуляцией и, стимулируя ребенка изображать на лице различные эмоции, мы способствуем развитию у него не только мимической, но и артикуляционной моторики, в частности развиваем подвижность мышц губ и щек.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2533" name="Picture 2" descr="E:\Нужные документы\Фото Тани\лого\CIMG6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484313"/>
            <a:ext cx="15049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3" descr="E:\Нужные документы\Фото Тани\лого\CIMG6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4005263"/>
            <a:ext cx="25606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err="1" smtClean="0"/>
              <a:t>Ритмокоррекция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отхлопывает заданный ведущим ритм (без музыки) ладонями, оттопывает ногой (при усложнении задания просим ребенка оттопывать обеими ногами поочередно), отстукивает карандашом или палочкой;</a:t>
            </a:r>
          </a:p>
          <a:p>
            <a:pPr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физкультурных занятиях проводится во время выполнения ОРУ из различных исходных положений; во время проведения подвижных игр;</a:t>
            </a:r>
          </a:p>
          <a:p>
            <a:pPr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Важен четкий текст инструкции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слухоречевой и зрительной памяти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следует развивать одновременно, чередуя на занятиях упражнения, связанные с этими видами памяти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Упражнения на развитие слухоречевой памяти</a:t>
            </a:r>
            <a:r>
              <a:rPr lang="ru-RU" sz="20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 игровой форме предлагаем детям прослушать цепочки звуков, а затем повторить их. От занятия к занятию объем цепочки постепенно увеличиваем.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Упражнения на развитие зрительной памяти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предъявляем ребенку материал к запоминанию, используя карточки, картинки, небольшие плакаты</a:t>
            </a:r>
            <a:r>
              <a:rPr lang="ru-RU" sz="2000" dirty="0" smtClean="0"/>
              <a:t>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имитационных упражнений</a:t>
            </a:r>
          </a:p>
          <a:p>
            <a:pPr>
              <a:buFont typeface="Wingdings" pitchFamily="2" charset="2"/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pic>
        <p:nvPicPr>
          <p:cNvPr id="24581" name="Picture 4" descr="P10144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557338"/>
            <a:ext cx="2808287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4" descr="P10144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860800"/>
            <a:ext cx="28797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>
              <a:defRPr/>
            </a:pPr>
            <a:r>
              <a:rPr lang="ru-RU" sz="2800" dirty="0" smtClean="0"/>
              <a:t>Развитие межполушарных взаимодействий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95288" y="765175"/>
            <a:ext cx="4100512" cy="5360988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Правое и левое полушарие связаны с организацией движения в противоположной стороне тела, а также с приемом и переработкой всей зрительной, слуховой, тактильной, кинестетической информации, поступающей из противоположной половины тела.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3438" y="908050"/>
            <a:ext cx="4032250" cy="5400675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совместной работы обоих полушарий требуется их функциональная связь. Формируется она в период младенчества, во время ползания благодаря постоянным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скрестным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движениям рук и ног. Если же период ползания оказывается сокращен, то недостаточно развиваются координация движений, координация деятельности полушарий между собой и координация мозга и тела в целом. Развивая координацию движений, моторику ребенка, мы создаем предпосылки для полноценного функционального становления многих психических процессов.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pic>
        <p:nvPicPr>
          <p:cNvPr id="25605" name="Picture 2" descr="E:\Нужные документы\Фото Тани\лого\CIMG67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3213100"/>
            <a:ext cx="2103438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95288" y="188913"/>
            <a:ext cx="4321175" cy="5937250"/>
          </a:xfrm>
        </p:spPr>
        <p:txBody>
          <a:bodyPr/>
          <a:lstStyle/>
          <a:p>
            <a:pPr>
              <a:defRPr/>
            </a:pPr>
            <a:r>
              <a:rPr lang="ru-RU" sz="1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Через комплексы специальных игр и упражнений мы как бы проходим сначала двигательное развитие ребенка от младенчества до раннего возраста.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Упражнения для развития крупной моторики, формирования одновременных и реципрокных сенсомоторных взаимодействий, ощущения границ своего тела и его положения в пространстве</a:t>
            </a:r>
          </a:p>
          <a:p>
            <a:pPr>
              <a:buFont typeface="Arial" pitchFamily="34" charset="0"/>
              <a:buChar char="•"/>
              <a:defRPr/>
            </a:pPr>
            <a:endParaRPr lang="ru-RU" b="1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Упражнения на ползание и лазание</a:t>
            </a:r>
          </a:p>
          <a:p>
            <a:pPr>
              <a:buFont typeface="Arial" pitchFamily="34" charset="0"/>
              <a:buChar char="•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Растяжка</a:t>
            </a:r>
          </a:p>
          <a:p>
            <a:pPr>
              <a:buFont typeface="Arial" pitchFamily="34" charset="0"/>
              <a:buChar char="•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Различные виды ходьбы, прыжков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6627" name="Picture 2" descr="E:\Нужные документы\Фото Тани\лого\CIMG66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4163" y="188913"/>
            <a:ext cx="3562350" cy="2120900"/>
          </a:xfrm>
          <a:noFill/>
        </p:spPr>
      </p:pic>
      <p:pic>
        <p:nvPicPr>
          <p:cNvPr id="26628" name="Picture 3" descr="E:\Нужные документы\Фото Тани\лого\CIMG66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2420938"/>
            <a:ext cx="3529013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 descr="E:\Нужные документы\Фото Тани\лого\CIMG67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437063"/>
            <a:ext cx="2808288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18488" cy="719137"/>
          </a:xfrm>
        </p:spPr>
        <p:txBody>
          <a:bodyPr/>
          <a:lstStyle/>
          <a:p>
            <a:pPr>
              <a:defRPr/>
            </a:pPr>
            <a:r>
              <a:rPr lang="ru-RU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тактильной чувствительности и </a:t>
            </a:r>
            <a:r>
              <a:rPr lang="ru-RU" i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сложнокоординированных</a:t>
            </a:r>
            <a:r>
              <a:rPr lang="ru-RU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движений пальцев и кистей рук.</a:t>
            </a:r>
            <a:endParaRPr lang="ru-RU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1052513"/>
            <a:ext cx="5111750" cy="507365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Стимулируя тонкую моторику и активизируя тем самым соответствующие отделы мозга, мы активизируем и соседние зоны, отвечающие за речь</a:t>
            </a:r>
          </a:p>
          <a:p>
            <a:pPr>
              <a:buFont typeface="Wingdings" pitchFamily="2" charset="2"/>
              <a:buNone/>
              <a:defRPr/>
            </a:pP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08050"/>
            <a:ext cx="3106738" cy="5761038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7653" name="Picture 2" descr="E:\Нужные документы\Фото Тани\лого\CIMG67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930275"/>
            <a:ext cx="2220913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 descr="E:\Нужные документы\Фото Тани\лого\CIMG67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2997200"/>
            <a:ext cx="20812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5" descr="E:\Нужные документы\Фото Тани\лого\CIMG66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2708275"/>
            <a:ext cx="1223963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6" descr="E:\Нужные документы\Фото Тани\лого\CIMG66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5600" y="3284538"/>
            <a:ext cx="12414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7" descr="E:\Нужные документы\Фото Тани\лого\CIMG66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188" y="4868863"/>
            <a:ext cx="2016125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8" descr="E:\Нужные документы\Фото Тани\лого\CIMG666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5463" y="2781300"/>
            <a:ext cx="1582737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Упражнения на повышение уровня активации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8313" y="1484313"/>
            <a:ext cx="2935287" cy="5040312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Данные упражнения повышают потенциальный энергетический уровень ребенка, обогащают его знания о собственном теле, развивают тактильную чувствительность.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лица;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кистей и пальцев рук;,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плантарный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массаж 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аурикулярный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массаж;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5" descr="E:\Нужные документы\Фото Тани\лого\CIMG6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3284538"/>
            <a:ext cx="1604962" cy="27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 descr="P101444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333375"/>
            <a:ext cx="3538537" cy="2652713"/>
          </a:xfrm>
          <a:noFill/>
        </p:spPr>
      </p:pic>
      <p:pic>
        <p:nvPicPr>
          <p:cNvPr id="28678" name="Picture 6" descr="E:\Нужные документы\Фото Тани\лого\CIMG67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3284538"/>
            <a:ext cx="244316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>
              <a:defRPr/>
            </a:pP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Упражнения, направленные на регуляцию мышечного тонуса</a:t>
            </a:r>
            <a:endParaRPr lang="ru-RU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981075"/>
            <a:ext cx="4038600" cy="561657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1800" dirty="0" smtClean="0"/>
              <a:t>	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Задача: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	формировать умение регулировать мышечный тонус, управлять движениями своего тела</a:t>
            </a:r>
            <a:r>
              <a:rPr lang="ru-RU" sz="1800" i="1" dirty="0" smtClean="0"/>
              <a:t>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Способность детей расслаблять и напрягать определенные мышцы вырабатывается в игровой форме и сопровождается или речевой командой педагога или музыкой соответствующего характера </a:t>
            </a:r>
          </a:p>
          <a:p>
            <a:pPr>
              <a:buFont typeface="Wingdings" pitchFamily="2" charset="2"/>
              <a:buNone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Упражнения на регуляцию мышечного тонуса могут выполняться детьми как с предметами (мячами, флажками, бубнами, обручами), так и без них.  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0" name="Picture 2" descr="E:\Нужные документы\Фото Тани\лого\CIMG67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7900" y="3933825"/>
            <a:ext cx="3876675" cy="2709863"/>
          </a:xfrm>
          <a:noFill/>
        </p:spPr>
      </p:pic>
      <p:pic>
        <p:nvPicPr>
          <p:cNvPr id="29701" name="Picture 5" descr="E:\Нужные документы\Фото Тани\лого\CIMG6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125538"/>
            <a:ext cx="38036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algn="l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Упражнения для развития пространственных представлений</a:t>
            </a:r>
            <a:r>
              <a:rPr lang="ru-RU" sz="2000" dirty="0" smtClean="0"/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0625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Упражнения на построения и перестроения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Игры с мячом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Передвижение в пространстве по плану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Передвижение по словесной инструкции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1196975"/>
            <a:ext cx="4038600" cy="3028950"/>
          </a:xfrm>
          <a:noFill/>
        </p:spPr>
      </p:pic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357563"/>
            <a:ext cx="4270375" cy="3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Групповые подвижные игры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Подвижные игры способствуют развитию быстроты реакции, координации движений, внимания, памяти, дыхания, чувства ритма, гармоничности движений, положительно влияют на психологическое состояние, координации деятельности слухового и зрительного анализаторов, а вследствие всего вышеперечисленного помогают успешному формированию речи.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31748" name="Picture 2" descr="E:\Нужные документы\Фото Тани\лого\CIMG67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268413"/>
            <a:ext cx="4038600" cy="2476500"/>
          </a:xfrm>
          <a:noFill/>
        </p:spPr>
      </p:pic>
      <p:pic>
        <p:nvPicPr>
          <p:cNvPr id="3174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33825"/>
            <a:ext cx="40322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549275"/>
            <a:ext cx="8291512" cy="5576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	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Обследование детей, имеющих речевую патологию, показало наличие у них особенностей в состоянии двигательной сферы: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нарушения равновесия, координации движений,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двигательная расторможенность,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нарушение активного внимания, зрительного и слухового восприятия.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изменения мышечного тонуса,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снижение скорости и ловкости выполнения движений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недостаточная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дифференцированность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моторики пальцев рук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сложности в воспроизведении двигательного задания по пространственно-временным параметрам, нарушение последовательности элементов действия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замедленность,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застревание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в одной позе.</a:t>
            </a:r>
          </a:p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сниженная функциональная деятельность слухового анализатора вызывает заторможенность центра двигательного анализатора, внешними признаками этого процесса являются резкое ограничение двигательной активности детей с ОНР и их постоянный контроль над каждым своим движением.</a:t>
            </a:r>
          </a:p>
          <a:p>
            <a:pPr eaLnBrk="1" hangingPunct="1">
              <a:defRPr/>
            </a:pPr>
            <a:endParaRPr lang="ru-RU" sz="2000" b="1" i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	</a:t>
            </a:r>
            <a:endParaRPr lang="ru-RU" sz="2000" b="1" i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>
              <a:defRPr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Фитболгимнастика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16413" cy="4525963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Применение 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фитбола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 позволяет решать следующие задачи: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-формирование правильной осанки;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-развитие равновесия;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-развитие координации движений</a:t>
            </a:r>
          </a:p>
          <a:p>
            <a:pPr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2" name="Picture 2" descr="E:\Нужные документы\Фото Тани\физкультурные занятия и праздники\4 группа ЛФК октябрь 2009\CIMG226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125538"/>
            <a:ext cx="4500562" cy="2663825"/>
          </a:xfrm>
          <a:noFill/>
        </p:spPr>
      </p:pic>
      <p:pic>
        <p:nvPicPr>
          <p:cNvPr id="32773" name="Picture 3" descr="E:\Нужные документы\Фото Тани\физкультурные занятия и праздники\4 группа ЛФК октябрь 2009\CIMG22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4076700"/>
            <a:ext cx="4103687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720725"/>
          </a:xfrm>
        </p:spPr>
        <p:txBody>
          <a:bodyPr/>
          <a:lstStyle/>
          <a:p>
            <a:pPr>
              <a:defRPr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Данстерапия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288" y="981075"/>
            <a:ext cx="4038600" cy="5616575"/>
          </a:xfrm>
        </p:spPr>
        <p:txBody>
          <a:bodyPr/>
          <a:lstStyle/>
          <a:p>
            <a:pPr>
              <a:defRPr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Данстерапия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дошкольников с нарушениями речи предполагает осуществление спонтанного танцевального действия, что способствует выработке свободы и выразительности движений, развивает общую подвижность и повышает физические и психические возможности организма детей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33796" name="Picture 2" descr="E:\Нужные документы\Фото Тани\физкультурные занятия и праздники\неделя здоровья 2011\DCIM\100CASIO\CIMG50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196975"/>
            <a:ext cx="4038600" cy="2643188"/>
          </a:xfrm>
          <a:noFill/>
        </p:spPr>
      </p:pic>
      <p:pic>
        <p:nvPicPr>
          <p:cNvPr id="33797" name="Picture 3" descr="E:\Нужные документы\Фото Тани\физкультурные занятия и праздники\неделя здоровья 2011\DCIM\100CASIO\CIMG51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05263"/>
            <a:ext cx="41322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400" dirty="0" smtClean="0">
                <a:solidFill>
                  <a:srgbClr val="FFC000"/>
                </a:solidFill>
              </a:rPr>
              <a:t>Взаимосвязь инструктора по физической культуре и учителя-логопеда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671638"/>
            <a:ext cx="8229600" cy="452596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755650" y="1844675"/>
            <a:ext cx="2232025" cy="11525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</p:txBody>
      </p:sp>
      <p:sp>
        <p:nvSpPr>
          <p:cNvPr id="15" name="Овал 14"/>
          <p:cNvSpPr/>
          <p:nvPr/>
        </p:nvSpPr>
        <p:spPr>
          <a:xfrm>
            <a:off x="5364163" y="1844675"/>
            <a:ext cx="2520950" cy="11525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</a:p>
        </p:txBody>
      </p:sp>
      <p:sp>
        <p:nvSpPr>
          <p:cNvPr id="16" name="Овал 15"/>
          <p:cNvSpPr/>
          <p:nvPr/>
        </p:nvSpPr>
        <p:spPr>
          <a:xfrm>
            <a:off x="3419475" y="2420938"/>
            <a:ext cx="1584325" cy="11525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ребёнок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27584" y="3789040"/>
            <a:ext cx="756084" cy="21962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Педагогическая диагностика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195736" y="3789040"/>
            <a:ext cx="756084" cy="223224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Двигательная активность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419872" y="3789040"/>
            <a:ext cx="756084" cy="223224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3861048"/>
            <a:ext cx="756084" cy="214223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Мелкая моторика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796136" y="3861048"/>
            <a:ext cx="756084" cy="214223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Речевая нагрузка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020272" y="3861048"/>
            <a:ext cx="756084" cy="2142238"/>
          </a:xfrm>
          <a:prstGeom prst="rect">
            <a:avLst/>
          </a:prstGeom>
          <a:solidFill>
            <a:srgbClr val="FFC000"/>
          </a:solidFill>
          <a:ln>
            <a:solidFill>
              <a:schemeClr val="bg1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Координация движений</a:t>
            </a:r>
          </a:p>
        </p:txBody>
      </p:sp>
      <p:cxnSp>
        <p:nvCxnSpPr>
          <p:cNvPr id="26" name="Прямая со стрелкой 25"/>
          <p:cNvCxnSpPr>
            <a:stCxn id="9" idx="6"/>
            <a:endCxn id="15" idx="2"/>
          </p:cNvCxnSpPr>
          <p:nvPr/>
        </p:nvCxnSpPr>
        <p:spPr>
          <a:xfrm>
            <a:off x="2987675" y="2420938"/>
            <a:ext cx="23764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5" idx="2"/>
            <a:endCxn id="9" idx="6"/>
          </p:cNvCxnSpPr>
          <p:nvPr/>
        </p:nvCxnSpPr>
        <p:spPr>
          <a:xfrm flipH="1">
            <a:off x="2987675" y="2420938"/>
            <a:ext cx="23764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9" idx="6"/>
            <a:endCxn id="16" idx="2"/>
          </p:cNvCxnSpPr>
          <p:nvPr/>
        </p:nvCxnSpPr>
        <p:spPr>
          <a:xfrm>
            <a:off x="2987675" y="2420938"/>
            <a:ext cx="431800" cy="576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6" idx="6"/>
          </p:cNvCxnSpPr>
          <p:nvPr/>
        </p:nvCxnSpPr>
        <p:spPr>
          <a:xfrm flipH="1">
            <a:off x="5003800" y="2420938"/>
            <a:ext cx="360363" cy="576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6" idx="2"/>
            <a:endCxn id="18" idx="0"/>
          </p:cNvCxnSpPr>
          <p:nvPr/>
        </p:nvCxnSpPr>
        <p:spPr>
          <a:xfrm flipH="1">
            <a:off x="1204913" y="2997200"/>
            <a:ext cx="2214562" cy="792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2700338" y="3284538"/>
            <a:ext cx="792162" cy="504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3851275" y="3573463"/>
            <a:ext cx="73025" cy="21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859338" y="3284538"/>
            <a:ext cx="1512887" cy="576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16" idx="6"/>
          </p:cNvCxnSpPr>
          <p:nvPr/>
        </p:nvCxnSpPr>
        <p:spPr>
          <a:xfrm>
            <a:off x="5003800" y="2997200"/>
            <a:ext cx="2520950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4572000" y="3500438"/>
            <a:ext cx="215900" cy="360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Разучивание комплексов ОРУ.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Обучение приемам массажа рук, стоп.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Знакомство с приемами профилактики плоскостопия.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Разучивание упражнений дыхательной гимнастики.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Совместные физкультурные занятия, досуги.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Наглядные материалы.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5" descr="E:\Нужные документы\Фото Тани\лого\CIMG67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00563" y="260350"/>
            <a:ext cx="4319587" cy="3240088"/>
          </a:xfrm>
          <a:noFill/>
        </p:spPr>
      </p:pic>
      <p:pic>
        <p:nvPicPr>
          <p:cNvPr id="35845" name="Picture 6" descr="E:\Нужные документы\Фото Тани\лого\CIMG67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3644900"/>
            <a:ext cx="3960812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825" y="333375"/>
            <a:ext cx="4033838" cy="6408738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36867" name="Picture 2" descr="E:\Нужные документы\Фото Тани\лого\CIMG67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04813"/>
            <a:ext cx="40322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 descr="E:\Нужные документы\Фото Тани\лого\CIMG67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644900"/>
            <a:ext cx="403225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 descr="E:\Нужные документы\Фото Тани\лого\CIMG680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00563" y="404813"/>
            <a:ext cx="4127500" cy="3095625"/>
          </a:xfrm>
          <a:noFill/>
        </p:spPr>
      </p:pic>
      <p:pic>
        <p:nvPicPr>
          <p:cNvPr id="36870" name="Picture 5" descr="E:\Нужные документы\Фото Тани\лого\CIMG67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3573463"/>
            <a:ext cx="41275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3200" smtClean="0">
                <a:solidFill>
                  <a:schemeClr val="hlink"/>
                </a:solidFill>
                <a:latin typeface="Times New Roman" pitchFamily="18" charset="0"/>
              </a:rPr>
              <a:t>При организации двигательного режима учитывались следующие положения: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ru-RU" sz="2400" smtClean="0">
                <a:latin typeface="Times New Roman" pitchFamily="18" charset="0"/>
              </a:rPr>
              <a:t>Рациональное сочетание различных видов занятий;</a:t>
            </a:r>
          </a:p>
          <a:p>
            <a:pPr lvl="1" eaLnBrk="1" hangingPunct="1">
              <a:defRPr/>
            </a:pPr>
            <a:r>
              <a:rPr lang="ru-RU" sz="2400" smtClean="0">
                <a:latin typeface="Times New Roman" pitchFamily="18" charset="0"/>
              </a:rPr>
              <a:t>Введение дополнительных индивидуальных занятий;</a:t>
            </a:r>
          </a:p>
          <a:p>
            <a:pPr lvl="1" eaLnBrk="1" hangingPunct="1">
              <a:defRPr/>
            </a:pPr>
            <a:r>
              <a:rPr lang="ru-RU" sz="2400" smtClean="0">
                <a:latin typeface="Times New Roman" pitchFamily="18" charset="0"/>
              </a:rPr>
              <a:t>Сочетание занятий разной интенсивности;</a:t>
            </a:r>
          </a:p>
          <a:p>
            <a:pPr lvl="1" eaLnBrk="1" hangingPunct="1">
              <a:defRPr/>
            </a:pPr>
            <a:r>
              <a:rPr lang="ru-RU" sz="2400" smtClean="0">
                <a:latin typeface="Times New Roman" pitchFamily="18" charset="0"/>
              </a:rPr>
              <a:t>Эффективная организация учебных занятий;</a:t>
            </a:r>
          </a:p>
          <a:p>
            <a:pPr lvl="1" eaLnBrk="1" hangingPunct="1">
              <a:defRPr/>
            </a:pPr>
            <a:r>
              <a:rPr lang="ru-RU" sz="2400" smtClean="0">
                <a:latin typeface="Times New Roman" pitchFamily="18" charset="0"/>
              </a:rPr>
              <a:t>Учет индивидуальных особенностей двигательной активности детей в самостоятельной деятельности;</a:t>
            </a:r>
          </a:p>
          <a:p>
            <a:pPr lvl="1" eaLnBrk="1" hangingPunct="1">
              <a:defRPr/>
            </a:pPr>
            <a:r>
              <a:rPr lang="ru-RU" sz="2400" smtClean="0">
                <a:latin typeface="Times New Roman" pitchFamily="18" charset="0"/>
              </a:rPr>
              <a:t>Проведение коррекционной работы;</a:t>
            </a:r>
          </a:p>
          <a:p>
            <a:pPr lvl="1" eaLnBrk="1" hangingPunct="1">
              <a:defRPr/>
            </a:pPr>
            <a:r>
              <a:rPr lang="ru-RU" sz="2400" smtClean="0">
                <a:latin typeface="Times New Roman" pitchFamily="18" charset="0"/>
              </a:rPr>
              <a:t>Организация активного отдыха детей;</a:t>
            </a:r>
          </a:p>
          <a:p>
            <a:pPr lvl="1" eaLnBrk="1" hangingPunct="1">
              <a:defRPr/>
            </a:pPr>
            <a:r>
              <a:rPr lang="ru-RU" sz="2400" smtClean="0">
                <a:latin typeface="Times New Roman" pitchFamily="18" charset="0"/>
              </a:rPr>
              <a:t>Работа с родителями.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404813"/>
            <a:ext cx="8291512" cy="6048375"/>
          </a:xfrm>
        </p:spPr>
        <p:txBody>
          <a:bodyPr/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процессе индивидуального развития речь тесно связана с движениями;</a:t>
            </a:r>
          </a:p>
          <a:p>
            <a:pPr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большинства детей с речевыми нарушениями среди невербальных симптомов выявлено несовершенство движений во всех компонентах моторики: в общей (крупной), лицевой, артикуляционной, а также в тонких движениях кистей и пальцев рук на разных уровнях организации двигательных актов, а также трудности в регуляции и контроле произвольных движений;</a:t>
            </a:r>
          </a:p>
          <a:p>
            <a:pPr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значимость двигательной системы в нервно-психическом развитии ребенка убеждает в необходимости специальной коррекционно-педагогической работы по развитию у детей всех сторон (компонентов) двигательной сферы.</a:t>
            </a: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indent="342900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Наличие особенностей моторного развития у детей с нарушениями речи, значимость двигательной системы в нервно-психическом развитии ребенка убеждают в необходимости специальной коррекционно-педагогической работы по развитию всех сторон (компонентов) двигательной сферы (общая моторика, тонкая моторика рук). Эта работа, включенная органичным элементом в ежедневные разнообразные занятия с детьми, во все режимные моменты детского учреждения, должна стать составной частью системы коррекционно-педагогического воздействия, ориентированного на социальную реабилитацию и личностное развитие каждого ребенка с речевой патологией.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55650" y="2636838"/>
            <a:ext cx="7650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000" b="1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этой связи занятия физическими упражнениями должны способствовать коррекции не только психомоторного, но речевого, эмоционального и общего психического развития.</a:t>
            </a:r>
            <a:endParaRPr lang="ru-RU" sz="2400" dirty="0" smtClean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точное, динамическое выполнение упражнений для ног, туловища, рук, головы подготавливает совершенствование движений артикуляционных органов: губ, языка, нижней челюсти.</a:t>
            </a:r>
          </a:p>
          <a:p>
            <a:pPr eaLnBrk="1" hangingPunct="1"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мелкую моторику пальцев рук моторику артикуляционного аппарата эффективнее развивать параллельно с общей моторикой</a:t>
            </a:r>
          </a:p>
          <a:p>
            <a:pPr eaLnBrk="1" hangingPunct="1"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дети с общим недоразвитием речи нуждаются в специальных упражнениях для развития качеств общей моторики, улучшения координации движения и слова, выработки чувства ритма, преодоления моторной неловкости.</a:t>
            </a:r>
          </a:p>
          <a:p>
            <a:pPr eaLnBrk="1" hangingPunct="1"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chemeClr val="hlink"/>
                </a:solidFill>
                <a:latin typeface="Times New Roman" pitchFamily="18" charset="0"/>
              </a:rPr>
              <a:t>Задачи физического воспитания: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616575"/>
          </a:xfrm>
        </p:spPr>
        <p:txBody>
          <a:bodyPr/>
          <a:lstStyle/>
          <a:p>
            <a:pPr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Постановка правильного дыхания, увеличения жизненной емкости легких (разделение носового и ротового дыхания, отработка нижнего диафрагмального дыхания).</a:t>
            </a: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и развитие основных психомоторных качеств (статической и динамической координации, переключаемости движений, мышечного тонуса, двигательной памяти и произвольного внимания) во всех видах моторной сферы (общей, мелкой, мимической и артикуляционной).</a:t>
            </a: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Вырабатывать четкие координированные движения во взаимосвязи с речью, воспитывать чувство ритма и темпа, активизировать все виды памяти (слуховую, двигательную и зрительную).</a:t>
            </a: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Расширение и обогащение лексического запаса.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2"/>
          <p:cNvGraphicFramePr>
            <a:graphicFrameLocks/>
          </p:cNvGraphicFramePr>
          <p:nvPr>
            <p:ph/>
          </p:nvPr>
        </p:nvGraphicFramePr>
        <p:xfrm>
          <a:off x="395288" y="476250"/>
          <a:ext cx="8497887" cy="59055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4" name="Rectangle 12"/>
          <p:cNvSpPr>
            <a:spLocks noChangeArrowheads="1"/>
          </p:cNvSpPr>
          <p:nvPr/>
        </p:nvSpPr>
        <p:spPr bwMode="auto">
          <a:xfrm>
            <a:off x="611188" y="908050"/>
            <a:ext cx="8355012" cy="158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just">
              <a:defRPr/>
            </a:pPr>
            <a:r>
              <a:rPr 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Развитие компонентов двигательной  сферы ребенка</a:t>
            </a: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9885" name="Text Box 13"/>
          <p:cNvSpPr txBox="1">
            <a:spLocks noChangeArrowheads="1"/>
          </p:cNvSpPr>
          <p:nvPr/>
        </p:nvSpPr>
        <p:spPr bwMode="auto">
          <a:xfrm>
            <a:off x="0" y="15573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</a:t>
            </a:r>
          </a:p>
        </p:txBody>
      </p:sp>
      <p:sp>
        <p:nvSpPr>
          <p:cNvPr id="79886" name="Text Box 14"/>
          <p:cNvSpPr txBox="1">
            <a:spLocks noChangeArrowheads="1"/>
          </p:cNvSpPr>
          <p:nvPr/>
        </p:nvSpPr>
        <p:spPr bwMode="auto">
          <a:xfrm>
            <a:off x="0" y="3357563"/>
            <a:ext cx="503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</a:t>
            </a:r>
          </a:p>
        </p:txBody>
      </p:sp>
      <p:sp>
        <p:nvSpPr>
          <p:cNvPr id="79887" name="Rectangle 15"/>
          <p:cNvSpPr>
            <a:spLocks noChangeArrowheads="1"/>
          </p:cNvSpPr>
          <p:nvPr/>
        </p:nvSpPr>
        <p:spPr bwMode="auto">
          <a:xfrm>
            <a:off x="611188" y="2708275"/>
            <a:ext cx="8355012" cy="1728788"/>
          </a:xfrm>
          <a:prstGeom prst="rect">
            <a:avLst/>
          </a:prstGeom>
          <a:solidFill>
            <a:srgbClr val="99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just">
              <a:defRPr/>
            </a:pPr>
            <a:r>
              <a:rPr 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Совместная деятельность педагогического коллектива</a:t>
            </a: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9888" name="Rectangle 16"/>
          <p:cNvSpPr>
            <a:spLocks noChangeArrowheads="1"/>
          </p:cNvSpPr>
          <p:nvPr/>
        </p:nvSpPr>
        <p:spPr bwMode="auto">
          <a:xfrm>
            <a:off x="611188" y="4652963"/>
            <a:ext cx="8353425" cy="1871662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just">
              <a:defRPr/>
            </a:pPr>
            <a:r>
              <a:rPr 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Сотрудничество с родителями</a:t>
            </a: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9889" name="Text Box 17"/>
          <p:cNvSpPr txBox="1">
            <a:spLocks noChangeArrowheads="1"/>
          </p:cNvSpPr>
          <p:nvPr/>
        </p:nvSpPr>
        <p:spPr bwMode="auto">
          <a:xfrm>
            <a:off x="0" y="5373688"/>
            <a:ext cx="503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Развитие компонентов двигательной сферы</a:t>
            </a:r>
            <a:endParaRPr lang="ru-RU" sz="4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навыка правильной осанки</a:t>
            </a: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Профилактика плоскостопия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-22225"/>
            <a:ext cx="7921625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1434</TotalTime>
  <Words>1135</Words>
  <Application>Microsoft Office PowerPoint</Application>
  <PresentationFormat>Экран (4:3)</PresentationFormat>
  <Paragraphs>189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Garamond</vt:lpstr>
      <vt:lpstr>Arial</vt:lpstr>
      <vt:lpstr>Wingdings</vt:lpstr>
      <vt:lpstr>Times New Roman</vt:lpstr>
      <vt:lpstr>Течение</vt:lpstr>
      <vt:lpstr>   Развитие общей моторики у детей дошкольного возраста с речевой патологией  Инструктор по физическому воспитанию педагог высшей категории Смирнова Татьяна Павловна </vt:lpstr>
      <vt:lpstr>Состояние двигательного анализатора у детей с речевой патологией: по методике Трубниковой Н. М.</vt:lpstr>
      <vt:lpstr>Слайд 3</vt:lpstr>
      <vt:lpstr>В этой связи занятия физическими упражнениями должны способствовать коррекции не только психомоторного, но речевого, эмоционального и общего психического развития.</vt:lpstr>
      <vt:lpstr>Задачи физического воспитания:</vt:lpstr>
      <vt:lpstr>Слайд 6</vt:lpstr>
      <vt:lpstr>Слайд 7</vt:lpstr>
      <vt:lpstr>Развитие компонентов двигательной сферы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Упражнения без речевого сопровождения</vt:lpstr>
      <vt:lpstr>Слайд 17</vt:lpstr>
      <vt:lpstr>Игры с речевым сопровождением</vt:lpstr>
      <vt:lpstr>Игры для развития речевого дыхания и фонематического восприятия</vt:lpstr>
      <vt:lpstr>Мимические упражнения</vt:lpstr>
      <vt:lpstr>Ритмокоррекция</vt:lpstr>
      <vt:lpstr>Развитие слухоречевой и зрительной памяти</vt:lpstr>
      <vt:lpstr>Развитие межполушарных взаимодействий</vt:lpstr>
      <vt:lpstr>Слайд 24</vt:lpstr>
      <vt:lpstr>Упражнения для развития тактильной чувствительности и сложнокоординированных движений пальцев и кистей рук.</vt:lpstr>
      <vt:lpstr>Упражнения на повышение уровня активации</vt:lpstr>
      <vt:lpstr>Упражнения, направленные на регуляцию мышечного тонуса</vt:lpstr>
      <vt:lpstr>Упражнения для развития пространственных представлений.</vt:lpstr>
      <vt:lpstr>Групповые подвижные игры</vt:lpstr>
      <vt:lpstr>Фитболгимнастика</vt:lpstr>
      <vt:lpstr>Данстерапия</vt:lpstr>
      <vt:lpstr>Взаимосвязь инструктора по физической культуре и учителя-логопеда</vt:lpstr>
      <vt:lpstr>Работа с родителями</vt:lpstr>
      <vt:lpstr>Слайд 34</vt:lpstr>
      <vt:lpstr>При организации двигательного режима учитывались следующие положения:</vt:lpstr>
      <vt:lpstr>Слайд 36</vt:lpstr>
      <vt:lpstr>Слайд 37</vt:lpstr>
      <vt:lpstr>Слайд 38</vt:lpstr>
    </vt:vector>
  </TitlesOfParts>
  <Company>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UserXP</dc:creator>
  <cp:lastModifiedBy>Татьяна Смирнова</cp:lastModifiedBy>
  <cp:revision>124</cp:revision>
  <dcterms:created xsi:type="dcterms:W3CDTF">2006-10-09T07:46:54Z</dcterms:created>
  <dcterms:modified xsi:type="dcterms:W3CDTF">2012-04-23T18:20:43Z</dcterms:modified>
</cp:coreProperties>
</file>